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8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5"/>
    <p:restoredTop sz="96405"/>
  </p:normalViewPr>
  <p:slideViewPr>
    <p:cSldViewPr snapToGrid="0">
      <p:cViewPr varScale="1">
        <p:scale>
          <a:sx n="147" d="100"/>
          <a:sy n="147" d="100"/>
        </p:scale>
        <p:origin x="23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 descr="preencoded.png">
            <a:extLst>
              <a:ext uri="{FF2B5EF4-FFF2-40B4-BE49-F238E27FC236}">
                <a16:creationId xmlns:a16="http://schemas.microsoft.com/office/drawing/2014/main" id="{8F87A1CA-3353-BB9F-27F2-D0DACC935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7" b="32856"/>
          <a:stretch/>
        </p:blipFill>
        <p:spPr>
          <a:xfrm flipH="1">
            <a:off x="-1" y="0"/>
            <a:ext cx="12191997" cy="472107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7E6C05-8A94-4B12-3551-9A5DEC1CA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92674"/>
            <a:ext cx="9144000" cy="879475"/>
          </a:xfrm>
        </p:spPr>
        <p:txBody>
          <a:bodyPr/>
          <a:lstStyle>
            <a:lvl1pPr marL="0" indent="0" algn="ctr">
              <a:buNone/>
              <a:defRPr sz="24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4E868-5A70-219A-AE20-974FA91B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4FA6C-6B29-E6E0-8DFE-60B391A2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9D2B1-85A9-3D18-B2D8-6F872927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E23A63-6DC8-C515-0B0F-2C198E8F5775}"/>
              </a:ext>
            </a:extLst>
          </p:cNvPr>
          <p:cNvSpPr/>
          <p:nvPr userDrawn="1"/>
        </p:nvSpPr>
        <p:spPr>
          <a:xfrm>
            <a:off x="0" y="2724461"/>
            <a:ext cx="12192000" cy="200266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91000">
                <a:schemeClr val="accent5">
                  <a:lumMod val="75000"/>
                  <a:alpha val="8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BB44D-ABB5-30C8-131F-4EEEEDF3D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79122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pic>
        <p:nvPicPr>
          <p:cNvPr id="14" name="Object 12" descr="preencoded.png">
            <a:extLst>
              <a:ext uri="{FF2B5EF4-FFF2-40B4-BE49-F238E27FC236}">
                <a16:creationId xmlns:a16="http://schemas.microsoft.com/office/drawing/2014/main" id="{F108C0CC-162A-82E2-3865-87ACBAAAE8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947" y="136525"/>
            <a:ext cx="1681411" cy="5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77AA-0B28-FAEA-0710-71CF52E3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DA95-1F7B-7A19-CD36-E1CD7B9AD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DE708-2666-FEA5-376D-015DDEE13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5C259-627A-0ED0-2D75-25E6B002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67667-F363-C11E-09F8-9FAB1F4C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98009-DFE7-BFE5-6C12-2632B114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640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3F80-6D41-B7FE-D226-98055BB3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119B6-2E17-AAE9-4146-5AE0C1BC4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743FC-4B25-3370-6B11-F95CAA247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5FAC6-69E8-3093-C920-69E7F0A1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5B377-1A86-9381-4896-C0029551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23EF1-3739-BD06-D154-3391FCB3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9974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AB4C-2BB8-6B18-029B-7B5E0141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B4783-AEA0-4CD6-5410-AB7CFF8CF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67ADA-1597-246A-FE7B-4419A915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21A3B-C22F-59C8-0607-A8A9AB11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3793-8AD5-4018-D9E3-92CD7940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857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9FC7A-9A66-908D-9EEE-8DBFF4F78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E61A6-0CDA-F4EF-FA05-433D59A42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C4CFC-3670-C93B-564B-638BA568E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D732-961C-13C6-D3F5-A73B8A42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9826-A0A9-EAAC-BFD6-D64051B9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9721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C760E0-86AF-7358-6C3B-12D8958B6C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rcRect t="1" b="53952"/>
          <a:stretch/>
        </p:blipFill>
        <p:spPr>
          <a:xfrm>
            <a:off x="218612" y="2565784"/>
            <a:ext cx="11769608" cy="3985491"/>
          </a:xfrm>
          <a:prstGeom prst="rect">
            <a:avLst/>
          </a:prstGeom>
        </p:spPr>
      </p:pic>
      <p:sp>
        <p:nvSpPr>
          <p:cNvPr id="10" name="矩形 11">
            <a:extLst>
              <a:ext uri="{FF2B5EF4-FFF2-40B4-BE49-F238E27FC236}">
                <a16:creationId xmlns:a16="http://schemas.microsoft.com/office/drawing/2014/main" id="{02158C45-4BD1-F6B1-46EC-46C35100AB12}"/>
              </a:ext>
            </a:extLst>
          </p:cNvPr>
          <p:cNvSpPr/>
          <p:nvPr userDrawn="1"/>
        </p:nvSpPr>
        <p:spPr>
          <a:xfrm>
            <a:off x="278400" y="6492815"/>
            <a:ext cx="11635200" cy="115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7511"/>
                </a:schemeClr>
              </a:gs>
              <a:gs pos="78000">
                <a:srgbClr val="8BB4DD">
                  <a:alpha val="92000"/>
                </a:srgbClr>
              </a:gs>
              <a:gs pos="97000">
                <a:srgbClr val="8BB4D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DB682-842D-65E4-01B9-E64FA7BE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8817473" cy="65823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18B4C-F6BA-C651-048A-FA53E048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161535"/>
            <a:ext cx="11635200" cy="5015428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1pPr>
            <a:lvl2pPr marL="685800" indent="-228600">
              <a:lnSpc>
                <a:spcPct val="120000"/>
              </a:lnSpc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2pPr>
            <a:lvl3pPr marL="1143000" indent="-228600">
              <a:lnSpc>
                <a:spcPct val="120000"/>
              </a:lnSpc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3pPr>
            <a:lvl4pPr marL="1600200" indent="-228600">
              <a:lnSpc>
                <a:spcPct val="120000"/>
              </a:lnSpc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4pPr>
            <a:lvl5pPr marL="2057400" indent="-228600">
              <a:lnSpc>
                <a:spcPct val="120000"/>
              </a:lnSpc>
              <a:buFont typeface="Wingdings" pitchFamily="2" charset="2"/>
              <a:buChar char="Ø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6ED5F-B662-7759-9ABD-BC2743DD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9AE07-70B2-784F-BB04-B9DEB9DC4049}" type="datetime1">
              <a:rPr lang="en-US" smtClean="0"/>
              <a:t>4/29/24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511AE-A152-E822-D90F-1B275A8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4AB7-7320-E597-42F2-5076E520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2476" y="6356350"/>
            <a:ext cx="1841156" cy="365125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9BAFA-4642-B343-98EA-5F7B20942092}" type="slidenum">
              <a:rPr lang="en-CN" smtClean="0"/>
              <a:pPr/>
              <a:t>‹#›</a:t>
            </a:fld>
            <a:endParaRPr lang="en-CN" dirty="0"/>
          </a:p>
        </p:txBody>
      </p:sp>
      <p:sp>
        <p:nvSpPr>
          <p:cNvPr id="9" name="矩形 11">
            <a:extLst>
              <a:ext uri="{FF2B5EF4-FFF2-40B4-BE49-F238E27FC236}">
                <a16:creationId xmlns:a16="http://schemas.microsoft.com/office/drawing/2014/main" id="{26407E0B-FDBE-FF0F-AB0B-4A4F9B2766EE}"/>
              </a:ext>
            </a:extLst>
          </p:cNvPr>
          <p:cNvSpPr/>
          <p:nvPr userDrawn="1"/>
        </p:nvSpPr>
        <p:spPr>
          <a:xfrm>
            <a:off x="278400" y="851827"/>
            <a:ext cx="11635200" cy="1152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0000">
                <a:srgbClr val="5E8DB9">
                  <a:alpha val="92000"/>
                </a:srgbClr>
              </a:gs>
              <a:gs pos="96000">
                <a:srgbClr val="5E8DB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复旦大学- 维基百科，自由的百科全书">
            <a:extLst>
              <a:ext uri="{FF2B5EF4-FFF2-40B4-BE49-F238E27FC236}">
                <a16:creationId xmlns:a16="http://schemas.microsoft.com/office/drawing/2014/main" id="{4F08B54A-CE9C-221D-7AD7-95C6C70397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288" y="40454"/>
            <a:ext cx="781312" cy="7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0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3C0E-1617-12BC-3BD3-B8EDC243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8F5F-5358-F5F6-DB6E-470E20D0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F9944-9188-8D91-63A8-9FF4733C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6C06-E2AD-F734-05EC-D84CC4BC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D2E85-4FFD-DD91-2356-710A260C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2891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70EB-1D1F-138D-EAED-87EB3748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6C222-0CBB-9F0B-8ABA-0D34A922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763DC-50C1-9B94-12BE-17916C19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19E20-0D3E-7F14-762B-0422759C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E8797-D984-33DE-52CE-41B66093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587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9B3F-FA03-1759-FCF6-96E2C077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29D4-76F6-534C-7538-2445D5639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CBCB9-A255-24FE-73A3-CFF445D64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CF643-AE79-0869-BFB2-2C804035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28327-D50E-E72A-90BA-6124408A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CBAA8-2A10-E8D3-1AAC-91ED658C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757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24135-3B4F-8C24-F579-95A44E638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D8FB7-55D2-9ECC-BF91-FFC65E04B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B6AAE-4E83-41D2-B127-10459BD93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3D98D-8EF7-91CA-60EF-6720C7BA3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05F71-7A63-AB1F-3AF7-5B21625AC3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C6701-4CCF-D75A-5924-6BA245208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0A158-1998-BC78-3677-0AA71661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CA0E4-B530-0420-F58D-C3F8525C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75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D9B5-20C0-A670-D667-0F11441C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7EC427-3C46-08C1-8D58-8AA5D95D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9B5C7-17B4-168A-F481-06217829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915C7-E026-D7D4-7D84-658D9362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633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16753F-B852-03FA-DAC1-22ECD0CD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72AF-440A-79EE-0ADF-CA754690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8D17D-B398-0460-67A8-7BE60E3D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889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C76BC8-E235-F40C-BADB-D6E4C5C09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19665" r="27381" b="21654"/>
          <a:stretch/>
        </p:blipFill>
        <p:spPr>
          <a:xfrm>
            <a:off x="2139043" y="0"/>
            <a:ext cx="10052957" cy="6863546"/>
          </a:xfrm>
          <a:prstGeom prst="rect">
            <a:avLst/>
          </a:prstGeom>
        </p:spPr>
      </p:pic>
      <p:pic>
        <p:nvPicPr>
          <p:cNvPr id="8" name="Object 9" descr="preencoded.png">
            <a:extLst>
              <a:ext uri="{FF2B5EF4-FFF2-40B4-BE49-F238E27FC236}">
                <a16:creationId xmlns:a16="http://schemas.microsoft.com/office/drawing/2014/main" id="{CFBAC008-175A-3FA5-7A97-88ABC1AA20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0207" y="794106"/>
            <a:ext cx="2566794" cy="82242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2B4F74F-EC1E-7737-5020-DED38EBC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79" y="1888365"/>
            <a:ext cx="5080907" cy="2103971"/>
          </a:xfrm>
        </p:spPr>
        <p:txBody>
          <a:bodyPr/>
          <a:lstStyle>
            <a:lvl1pPr>
              <a:defRPr b="0" i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9801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0DB78-4D0F-1031-6751-F85230D9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C8F3E-C383-A313-4586-A837DA5D3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7FF30-A9BE-0DA4-BDBF-09AD5FE65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063EB-17A0-624E-9B50-98EE20E14C1B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92B4C-D68F-E5AC-3738-ACC176404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5EC6B-4A60-FD8C-AD36-006B8EF6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65F23-317C-3E42-A444-97A1C022A51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6073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365.kdocs.cn/l/cpbY4B34cUnj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ADDE-9951-D6F4-B2E9-6BCC02844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621280"/>
            <a:ext cx="12192000" cy="2042160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6400" spc="300" dirty="0" err="1"/>
              <a:t>先进封装</a:t>
            </a:r>
            <a:r>
              <a:rPr lang="zh-CN" altLang="en-US" sz="6400" spc="300" dirty="0"/>
              <a:t>与</a:t>
            </a:r>
            <a:r>
              <a:rPr lang="en-US" sz="6400" spc="300" dirty="0" err="1"/>
              <a:t>集成芯片</a:t>
            </a:r>
            <a:br>
              <a:rPr lang="en-US" sz="6400" spc="300" dirty="0"/>
            </a:br>
            <a:r>
              <a:rPr lang="en-US" altLang="zh-CN" sz="4900" dirty="0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r>
              <a:rPr lang="zh-CN" altLang="en-US" sz="4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900" dirty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r>
              <a:rPr lang="zh-CN" altLang="en-US" sz="4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9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900" dirty="0"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zh-CN" altLang="en-US" sz="4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900" dirty="0"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  <a:endParaRPr lang="en-CN" sz="5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BC7B0-4F81-51F8-42A4-8C7B2570F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635" y="5143588"/>
            <a:ext cx="8036783" cy="1114972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SoC/</a:t>
            </a:r>
            <a:r>
              <a:rPr lang="en-US" altLang="zh-CN" sz="3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Chiplet</a:t>
            </a:r>
            <a:r>
              <a:rPr lang="zh-CN" altLang="en-US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  <a:p>
            <a:pPr algn="l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Instructor: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Chixiao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Chen,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Ph.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7E4F9-C90B-5179-A51C-9C524502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51" y="5023975"/>
            <a:ext cx="1354198" cy="13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B74A5-A40F-A410-9A53-3E54AC67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Bus Transfer Modes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2C050-DE0D-C2FC-AD5B-135A68F8E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3" y="1169980"/>
            <a:ext cx="5973313" cy="2641600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Single data transfer (w/o pipeline)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first request to access bus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access granted/acknowledged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sent address and control signals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send/receive data in subsequent cycles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0E8483-5C48-54B9-4629-258AE2E946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399" y="3382237"/>
            <a:ext cx="6172200" cy="264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9C9F89-CC47-24DB-73B4-8F7E404525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1154" y="3329610"/>
            <a:ext cx="5463001" cy="269422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B89796C-4B40-A5F2-FFD2-07C1A56A64B9}"/>
              </a:ext>
            </a:extLst>
          </p:cNvPr>
          <p:cNvSpPr txBox="1">
            <a:spLocks/>
          </p:cNvSpPr>
          <p:nvPr/>
        </p:nvSpPr>
        <p:spPr>
          <a:xfrm>
            <a:off x="6351155" y="1169980"/>
            <a:ext cx="5562446" cy="264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Burst data transfer (w/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pipeline)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send multiple data with only one cycle control ( save time for arbitration)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Continuous data transfer for recent AI applications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265891-3BA9-2D5D-F243-64824CCA9A7C}"/>
              </a:ext>
            </a:extLst>
          </p:cNvPr>
          <p:cNvSpPr txBox="1">
            <a:spLocks/>
          </p:cNvSpPr>
          <p:nvPr/>
        </p:nvSpPr>
        <p:spPr>
          <a:xfrm>
            <a:off x="278399" y="5913783"/>
            <a:ext cx="11559105" cy="574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There should be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protocol or standard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bus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168082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C95FA-F72E-B98D-66DB-FE644D38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AMBA Bus Protocol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0665C4-FF8A-B9E3-E0C1-65A62FE1C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662" y="2132868"/>
            <a:ext cx="6482798" cy="416829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D75A7A-D756-7D00-E0FE-8F951AA3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3984" y="2346749"/>
            <a:ext cx="5811354" cy="3740534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590341-C5D2-F8DC-6A1C-73327AF55757}"/>
              </a:ext>
            </a:extLst>
          </p:cNvPr>
          <p:cNvSpPr txBox="1">
            <a:spLocks/>
          </p:cNvSpPr>
          <p:nvPr/>
        </p:nvSpPr>
        <p:spPr>
          <a:xfrm>
            <a:off x="377843" y="1169980"/>
            <a:ext cx="11519296" cy="264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Advanced Microcontroller Bus Architecture, open standard but owned by ARM</a:t>
            </a: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AMBA 2: AHB </a:t>
            </a: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Advanced High-performance Bus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AMB 3&amp;4:  AXI </a:t>
            </a:r>
            <a:r>
              <a:rPr kumimoji="1"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Advanced Extensible Interface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1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F4175-2A95-6A2F-7860-BE656F14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Bus Topologies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F89EDA-9249-C183-A119-37E4DD1A6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591"/>
          <a:stretch/>
        </p:blipFill>
        <p:spPr>
          <a:xfrm>
            <a:off x="2333487" y="1098861"/>
            <a:ext cx="5185866" cy="336380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CDD2F1-82A0-B7E3-84C3-9EBC5CFB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33" y="1029287"/>
            <a:ext cx="4585391" cy="26481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12B6E0-B8B3-7394-6B9A-B96F41D7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287" y="3526126"/>
            <a:ext cx="4011275" cy="29602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0FFE23-A2BF-88CB-C65D-21C91A2A87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8486" y="3832490"/>
            <a:ext cx="4353484" cy="2523895"/>
          </a:xfrm>
          <a:prstGeom prst="rect">
            <a:avLst/>
          </a:prstGeom>
        </p:spPr>
      </p:pic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0816A3-8A3D-5BC2-1264-693E48B63444}"/>
              </a:ext>
            </a:extLst>
          </p:cNvPr>
          <p:cNvCxnSpPr/>
          <p:nvPr/>
        </p:nvCxnSpPr>
        <p:spPr>
          <a:xfrm>
            <a:off x="7402167" y="1212574"/>
            <a:ext cx="0" cy="506895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49D3FF29-CB59-2087-1ED9-AC88E03CA0A9}"/>
              </a:ext>
            </a:extLst>
          </p:cNvPr>
          <p:cNvCxnSpPr>
            <a:cxnSpLocks/>
          </p:cNvCxnSpPr>
          <p:nvPr/>
        </p:nvCxnSpPr>
        <p:spPr>
          <a:xfrm flipH="1">
            <a:off x="417443" y="3429000"/>
            <a:ext cx="444279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DDA83CB-A3B3-565E-FDAB-58225AB4D3F1}"/>
              </a:ext>
            </a:extLst>
          </p:cNvPr>
          <p:cNvCxnSpPr>
            <a:cxnSpLocks/>
          </p:cNvCxnSpPr>
          <p:nvPr/>
        </p:nvCxnSpPr>
        <p:spPr>
          <a:xfrm>
            <a:off x="4860235" y="3429000"/>
            <a:ext cx="0" cy="2927385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D416786-CE6B-9F93-77D7-B0485481A42E}"/>
              </a:ext>
            </a:extLst>
          </p:cNvPr>
          <p:cNvSpPr txBox="1">
            <a:spLocks/>
          </p:cNvSpPr>
          <p:nvPr/>
        </p:nvSpPr>
        <p:spPr>
          <a:xfrm>
            <a:off x="264076" y="1212574"/>
            <a:ext cx="2534367" cy="2047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en-US" altLang="zh-CN" sz="2400" dirty="0"/>
              <a:t>Hierarchical shared bus for different clock SoCs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E952270-4678-4709-C113-0EBE42D55740}"/>
              </a:ext>
            </a:extLst>
          </p:cNvPr>
          <p:cNvSpPr txBox="1">
            <a:spLocks/>
          </p:cNvSpPr>
          <p:nvPr/>
        </p:nvSpPr>
        <p:spPr>
          <a:xfrm>
            <a:off x="4860235" y="4796585"/>
            <a:ext cx="2872403" cy="157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 </a:t>
            </a:r>
            <a:r>
              <a:rPr lang="en-US" altLang="zh-CN" sz="2400" dirty="0"/>
              <a:t>Fully/partially Crossbar matrix</a:t>
            </a:r>
          </a:p>
          <a:p>
            <a:r>
              <a:rPr lang="en-US" altLang="zh-CN" sz="2400" dirty="0"/>
              <a:t>Ring bus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3ECCE74-D525-1BB3-EE31-1BC6676CD9F0}"/>
              </a:ext>
            </a:extLst>
          </p:cNvPr>
          <p:cNvCxnSpPr>
            <a:cxnSpLocks/>
          </p:cNvCxnSpPr>
          <p:nvPr/>
        </p:nvCxnSpPr>
        <p:spPr>
          <a:xfrm flipH="1">
            <a:off x="4860235" y="4654826"/>
            <a:ext cx="2541932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28BCA7B-1DB8-20DE-3361-47202A27A0E3}"/>
              </a:ext>
            </a:extLst>
          </p:cNvPr>
          <p:cNvCxnSpPr>
            <a:cxnSpLocks/>
          </p:cNvCxnSpPr>
          <p:nvPr/>
        </p:nvCxnSpPr>
        <p:spPr>
          <a:xfrm flipH="1">
            <a:off x="7398026" y="3713921"/>
            <a:ext cx="4413944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9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81CF7-7918-6A04-E50C-73A7D597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Networks-on-Chips (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NoCs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B302B-1A19-411A-EF34-28F4D6441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Network-on-chips is a packet switch based on-chip interconnection schemes designed by a layered methodology.  “route-packets, not wires”</a:t>
            </a:r>
          </a:p>
          <a:p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NoCs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use packets to route data from the source to destination PE via a network fabric that consists of routers, as well as links.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F8A5-F63B-94B8-4A10-66093ECB22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450" y="3314697"/>
            <a:ext cx="5941889" cy="2738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734A28-F28A-389B-6B45-860B5D49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3464" y="4344756"/>
            <a:ext cx="4814011" cy="22137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FE131D6-C3DF-7F7F-80D0-6F82A7DF9C0B}"/>
              </a:ext>
            </a:extLst>
          </p:cNvPr>
          <p:cNvSpPr/>
          <p:nvPr/>
        </p:nvSpPr>
        <p:spPr>
          <a:xfrm>
            <a:off x="6733464" y="4344756"/>
            <a:ext cx="1737436" cy="227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259F0A-1A3D-C74F-E0BB-6BC9B7BD08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94"/>
          <a:stretch/>
        </p:blipFill>
        <p:spPr>
          <a:xfrm>
            <a:off x="6733464" y="2725859"/>
            <a:ext cx="4508709" cy="17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9752F-5B4D-EF35-0911-5A5F9E5E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Packet and Flit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813C7-EDD0-B59F-8977-49028307E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Each core sent messages/packets including information how data flows through routers in the </a:t>
            </a:r>
            <a:r>
              <a:rPr kumimoji="1" lang="en-US" altLang="zh-CN" dirty="0" err="1"/>
              <a:t>NoC</a:t>
            </a:r>
            <a:r>
              <a:rPr kumimoji="1" lang="en-US" altLang="zh-CN" dirty="0"/>
              <a:t>.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Phit</a:t>
            </a:r>
            <a:r>
              <a:rPr kumimoji="1" lang="en-US" altLang="zh-CN" dirty="0"/>
              <a:t> (Physical control digit) is a unit of data that is transferred on a link.</a:t>
            </a:r>
          </a:p>
          <a:p>
            <a:r>
              <a:rPr kumimoji="1" lang="en-US" altLang="zh-CN" dirty="0"/>
              <a:t> Flit (flow control digit) is unit of switching.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2237D1-CB65-19A3-8557-359813F50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5" t="26498" r="12694" b="11165"/>
          <a:stretch/>
        </p:blipFill>
        <p:spPr>
          <a:xfrm>
            <a:off x="571500" y="3549230"/>
            <a:ext cx="5441708" cy="2994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2EACE8-8211-A1AF-ACEA-D9F30370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484"/>
          <a:stretch/>
        </p:blipFill>
        <p:spPr>
          <a:xfrm>
            <a:off x="5906500" y="4219454"/>
            <a:ext cx="5714000" cy="11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4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E33A-5275-98B5-EFCC-864B9236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NoC</a:t>
            </a:r>
            <a:r>
              <a:rPr kumimoji="1" lang="en-US" altLang="zh-CN" dirty="0"/>
              <a:t> Topologies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7101EC-2479-D07E-6560-AB0691AF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is kind of an advanced bus, which is more friendly on scalable architectures.</a:t>
            </a: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Many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Topologies is used: 2D mesh, Torus, butterfly, fat-tree,…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35B157-88DB-BB1E-3A52-5A0E76FDD6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00" y="2260600"/>
            <a:ext cx="3509772" cy="3581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69320A-AF32-B601-3A4A-10F5CDB11CDD}"/>
              </a:ext>
            </a:extLst>
          </p:cNvPr>
          <p:cNvSpPr txBox="1"/>
          <p:nvPr/>
        </p:nvSpPr>
        <p:spPr>
          <a:xfrm>
            <a:off x="546100" y="5943600"/>
            <a:ext cx="3483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2D Mesh: equivalent link length</a:t>
            </a:r>
            <a:endParaRPr kumimoji="1"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563585-8F12-FA1E-46B3-D8A831F35A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400" y="2460367"/>
            <a:ext cx="3629236" cy="3278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E46022-4676-97B5-9787-0AA5331A3E4A}"/>
              </a:ext>
            </a:extLst>
          </p:cNvPr>
          <p:cNvSpPr txBox="1"/>
          <p:nvPr/>
        </p:nvSpPr>
        <p:spPr>
          <a:xfrm>
            <a:off x="4362438" y="5718413"/>
            <a:ext cx="3882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Torus : Ring connection for nodes</a:t>
            </a:r>
            <a:br>
              <a:rPr kumimoji="1" lang="en-US" altLang="zh-CN" sz="2000" dirty="0"/>
            </a:br>
            <a:r>
              <a:rPr kumimoji="1" lang="en-US" altLang="zh-CN" sz="2000" dirty="0"/>
              <a:t>at the edges, long end-around link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87DACC-A190-44F3-5F93-1076B6DAB8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9468" y="2411957"/>
            <a:ext cx="3446432" cy="327868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D58D402-4F0E-04AF-37FD-CC7F776CACC6}"/>
              </a:ext>
            </a:extLst>
          </p:cNvPr>
          <p:cNvSpPr txBox="1"/>
          <p:nvPr/>
        </p:nvSpPr>
        <p:spPr>
          <a:xfrm>
            <a:off x="9374296" y="5901521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/>
              <a:t>Butterfly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663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E33A-5275-98B5-EFCC-864B9236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131670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Routing: Packet-Switched Based Interconnect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4E044F-BD5B-F9E5-5181-3620D4526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75" y="1085850"/>
            <a:ext cx="11413250" cy="501491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FA46E5-6152-45E5-D614-AE780A405ABD}"/>
              </a:ext>
            </a:extLst>
          </p:cNvPr>
          <p:cNvSpPr txBox="1"/>
          <p:nvPr/>
        </p:nvSpPr>
        <p:spPr>
          <a:xfrm>
            <a:off x="7260804" y="6078080"/>
            <a:ext cx="454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Courtesy by Y. </a:t>
            </a:r>
            <a:r>
              <a:rPr kumimoji="1" lang="en-US" altLang="zh-CN" dirty="0" err="1"/>
              <a:t>Thonnart</a:t>
            </a:r>
            <a:r>
              <a:rPr kumimoji="1" lang="en-US" altLang="zh-CN" dirty="0"/>
              <a:t>, ISSCC 2021 Tutorial 8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10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B7A81-6185-33F8-4C86-5979835E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Routing &amp; Packet Format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EA45B-039C-1D6F-AA80-FB1580FC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2D mesh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Coordinates-based Routing is most commonly used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Destination coordinates is located in header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Comparison to Router coordinates for X-Y routing</a:t>
            </a:r>
          </a:p>
          <a:p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Other methods includes indicate sequence</a:t>
            </a:r>
            <a:b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turning encoded in header flit</a:t>
            </a:r>
          </a:p>
          <a:p>
            <a:pPr lvl="1"/>
            <a:r>
              <a:rPr kumimoji="1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“East East North Local” …</a:t>
            </a:r>
            <a:endParaRPr kumimoji="1"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028CD1-893F-AF14-E1A7-A88EB236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0800" y="2876937"/>
            <a:ext cx="11023600" cy="36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E33A-5275-98B5-EFCC-864B9236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131670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Routing: Traffic and deadlock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EA4625-7024-089F-4CFC-2F78863E7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372" y="1162050"/>
            <a:ext cx="11093256" cy="50149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E9FC73-7AA4-4585-F7A3-DCEC5369EE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372" y="5030573"/>
            <a:ext cx="5281054" cy="8368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99226A5-0B9C-0DB4-A5C0-B0AAEA3E99D7}"/>
              </a:ext>
            </a:extLst>
          </p:cNvPr>
          <p:cNvSpPr txBox="1"/>
          <p:nvPr/>
        </p:nvSpPr>
        <p:spPr>
          <a:xfrm>
            <a:off x="7260804" y="6078080"/>
            <a:ext cx="454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Courtesy by Y. </a:t>
            </a:r>
            <a:r>
              <a:rPr kumimoji="1" lang="en-US" altLang="zh-CN" dirty="0" err="1"/>
              <a:t>Thonnart</a:t>
            </a:r>
            <a:r>
              <a:rPr kumimoji="1" lang="en-US" altLang="zh-CN" dirty="0"/>
              <a:t>, ISSCC 2021 Tutorial 8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24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Transaction-based Interconnect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AFBC-8C08-C24B-B4CD-BAA12D65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161534"/>
            <a:ext cx="6191882" cy="5696465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normally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transaction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interconnect.</a:t>
            </a:r>
          </a:p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Normally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</a:p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Request/Response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different/independent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channels,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therefore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allowed.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issues: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coherence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multi-core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AMBA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5: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CHI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Coherent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Interface)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351AA-C06D-FE2B-6FE5-0FA6F2746D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0282" y="1011554"/>
            <a:ext cx="5443318" cy="53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1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CB2B-557F-AC79-F309-DE064130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Course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2947-4C3A-5B35-B2DD-4E5B58B59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065740"/>
            <a:ext cx="11635200" cy="549181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guess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https://365.kdocs.cn/l/cpbY4B34cUnj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served),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told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updated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time.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pick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listed,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granted.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Presentation: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15min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3-5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Q&amp;A.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slides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presentation.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Option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II: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(AXI-streaming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controller+PCS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PHY-TX/RX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pair,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Generation,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UCIe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(not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group)</a:t>
            </a:r>
          </a:p>
          <a:p>
            <a:pPr lvl="1"/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Presentation: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(&lt;10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A4)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mail,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slides,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draft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Deadline: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5.6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207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70710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Bus/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to Off-Chip Interconnect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Die-to-Die Interface PHY and Controller Subsystem for Next Generation  Chiplets - SemiWiki">
            <a:extLst>
              <a:ext uri="{FF2B5EF4-FFF2-40B4-BE49-F238E27FC236}">
                <a16:creationId xmlns:a16="http://schemas.microsoft.com/office/drawing/2014/main" id="{7B01810F-C757-D017-878B-E1897B7C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8" y="1161536"/>
            <a:ext cx="8483790" cy="527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UCIe?">
            <a:extLst>
              <a:ext uri="{FF2B5EF4-FFF2-40B4-BE49-F238E27FC236}">
                <a16:creationId xmlns:a16="http://schemas.microsoft.com/office/drawing/2014/main" id="{D948EA04-B03D-14A9-28B7-168BD30D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06" y="1050345"/>
            <a:ext cx="4562741" cy="54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3C946F7-4D6C-24ED-00E2-388262FB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024212"/>
            <a:ext cx="3620938" cy="1844424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</a:p>
          <a:p>
            <a:pPr>
              <a:spcBef>
                <a:spcPts val="400"/>
              </a:spcBef>
            </a:pPr>
            <a:r>
              <a:rPr kumimoji="1" lang="zh-CN" altLang="en-US" dirty="0"/>
              <a:t> </a:t>
            </a:r>
            <a:r>
              <a:rPr kumimoji="1" lang="en-US" altLang="zh-CN" dirty="0" err="1"/>
              <a:t>Adpater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spcBef>
                <a:spcPts val="400"/>
              </a:spcBef>
            </a:pPr>
            <a:r>
              <a:rPr kumimoji="1" lang="zh-CN" altLang="en-US" dirty="0"/>
              <a:t> </a:t>
            </a:r>
            <a:r>
              <a:rPr kumimoji="1" lang="en-US" altLang="zh-CN" dirty="0"/>
              <a:t>PHY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62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Transaction/Packet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AFBC-8C08-C24B-B4CD-BAA12D65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054100"/>
            <a:ext cx="11635200" cy="5257800"/>
          </a:xfrm>
        </p:spPr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inter-</a:t>
            </a:r>
            <a:r>
              <a:rPr kumimoji="1" lang="en-US" altLang="zh-CN" dirty="0" err="1"/>
              <a:t>chiplet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interconnect.</a:t>
            </a: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96CCD-59EF-F628-1F9E-8D72DEEC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30" y="1757855"/>
            <a:ext cx="11936339" cy="45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94840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Study: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Partition with Multiple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Chiplets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AFBC-8C08-C24B-B4CD-BAA12D65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2" y="1064603"/>
            <a:ext cx="11635200" cy="1730848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Intel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Sapphire Rapids</a:t>
            </a:r>
          </a:p>
          <a:p>
            <a:pPr>
              <a:spcBef>
                <a:spcPts val="400"/>
              </a:spcBef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4xCPU die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(15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die)</a:t>
            </a: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+ 2D Mesh </a:t>
            </a:r>
            <a:r>
              <a:rPr kumimoji="1" lang="en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endParaRPr kumimoji="1"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00"/>
              </a:spcBef>
            </a:pPr>
            <a:r>
              <a:rPr kumimoji="1"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MCM Direct Connection with EMIB</a:t>
            </a:r>
          </a:p>
          <a:p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1C56FB7E-7328-3F83-A596-8A10F3F8F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" t="-1" r="1060" b="821"/>
          <a:stretch/>
        </p:blipFill>
        <p:spPr>
          <a:xfrm>
            <a:off x="7013089" y="1360729"/>
            <a:ext cx="4900513" cy="4816234"/>
          </a:xfrm>
          <a:prstGeom prst="rect">
            <a:avLst/>
          </a:prstGeom>
        </p:spPr>
      </p:pic>
      <p:pic>
        <p:nvPicPr>
          <p:cNvPr id="1026" name="Picture 2" descr="Intel Sapphire Rapids MCC Die Diagram - ServeTheHome">
            <a:extLst>
              <a:ext uri="{FF2B5EF4-FFF2-40B4-BE49-F238E27FC236}">
                <a16:creationId xmlns:a16="http://schemas.microsoft.com/office/drawing/2014/main" id="{86D41CA1-5C0A-9D72-A60A-BA682EA6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" y="2667001"/>
            <a:ext cx="5103469" cy="38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5696C-8BD9-A210-30FA-624334BF8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053" y="3572317"/>
            <a:ext cx="1807893" cy="24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4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94840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 Study: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Partition with Multiple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Chiplets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AFBC-8C08-C24B-B4CD-BAA12D65E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Cea-Leti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IntACT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-Active Interposer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chiplets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96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cores</a:t>
            </a:r>
          </a:p>
          <a:p>
            <a:pPr>
              <a:spcBef>
                <a:spcPts val="400"/>
              </a:spcBef>
            </a:pP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3-layer of distributed interconnect: On-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chiplet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Mesh, short distance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(Synchronous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 and long distance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(Asynchronous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kumimoji="1"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F76E92-8BBF-3077-E0AC-1B28225712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9" y="2670926"/>
            <a:ext cx="8432801" cy="33588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5E05D8-D2EE-F55E-BABA-A8B60D73E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279"/>
          <a:stretch/>
        </p:blipFill>
        <p:spPr>
          <a:xfrm>
            <a:off x="8559800" y="3090997"/>
            <a:ext cx="3505201" cy="29388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DF23D3-0D2A-CAEB-D62D-E775D0EB9821}"/>
              </a:ext>
            </a:extLst>
          </p:cNvPr>
          <p:cNvSpPr/>
          <p:nvPr/>
        </p:nvSpPr>
        <p:spPr>
          <a:xfrm>
            <a:off x="8505997" y="3090997"/>
            <a:ext cx="952500" cy="57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082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694400" cy="658239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advanced Packaging affects Interconnect? 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AFBC-8C08-C24B-B4CD-BAA12D65E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065741"/>
            <a:ext cx="11635200" cy="1947425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1466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TFLOPS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FP8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64MB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on-chip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(similar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Nvidia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L40S),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Please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deployed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7-billion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LLAMA-2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(FP8).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Assumed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buffered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48GB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GDDR6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DRAM,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80GB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HBM2e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1"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9F186-5AFB-219D-86F3-4672D469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73" y="3103574"/>
            <a:ext cx="8125371" cy="322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70F45-BCE8-A885-CEC6-EB10E8C70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8" t="4524" r="8647" b="1221"/>
          <a:stretch/>
        </p:blipFill>
        <p:spPr>
          <a:xfrm>
            <a:off x="8712672" y="3013166"/>
            <a:ext cx="3281839" cy="3190240"/>
          </a:xfrm>
          <a:prstGeom prst="rect">
            <a:avLst/>
          </a:prstGeom>
        </p:spPr>
      </p:pic>
      <p:sp>
        <p:nvSpPr>
          <p:cNvPr id="7" name="矩形 16">
            <a:extLst>
              <a:ext uri="{FF2B5EF4-FFF2-40B4-BE49-F238E27FC236}">
                <a16:creationId xmlns:a16="http://schemas.microsoft.com/office/drawing/2014/main" id="{E4434D4A-02A4-0EAA-50EA-DCFC7688280F}"/>
              </a:ext>
            </a:extLst>
          </p:cNvPr>
          <p:cNvSpPr/>
          <p:nvPr/>
        </p:nvSpPr>
        <p:spPr>
          <a:xfrm>
            <a:off x="383177" y="3103573"/>
            <a:ext cx="8207301" cy="319023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3027C-855E-6C0D-D000-A4828EAB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694400" cy="658239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advanced Packaging affects Interconnect?  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89A8FD-C328-61BB-7F6C-567AC9607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284093"/>
              </p:ext>
            </p:extLst>
          </p:nvPr>
        </p:nvGraphicFramePr>
        <p:xfrm>
          <a:off x="1810522" y="3716382"/>
          <a:ext cx="8361089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6016">
                  <a:extLst>
                    <a:ext uri="{9D8B030D-6E8A-4147-A177-3AD203B41FA5}">
                      <a16:colId xmlns:a16="http://schemas.microsoft.com/office/drawing/2014/main" val="647587963"/>
                    </a:ext>
                  </a:extLst>
                </a:gridCol>
                <a:gridCol w="2664822">
                  <a:extLst>
                    <a:ext uri="{9D8B030D-6E8A-4147-A177-3AD203B41FA5}">
                      <a16:colId xmlns:a16="http://schemas.microsoft.com/office/drawing/2014/main" val="1464127650"/>
                    </a:ext>
                  </a:extLst>
                </a:gridCol>
                <a:gridCol w="3100251">
                  <a:extLst>
                    <a:ext uri="{9D8B030D-6E8A-4147-A177-3AD203B41FA5}">
                      <a16:colId xmlns:a16="http://schemas.microsoft.com/office/drawing/2014/main" val="3786169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GDDR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48GB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HBM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80GB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23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Gbps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3.2Gbps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03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Pin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1024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7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bandwidth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GBps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409.6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GBps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878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99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Overall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Memory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Bandwidth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864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GBps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~2040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GBps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(with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little</a:t>
                      </a:r>
                      <a:r>
                        <a:rPr lang="zh-CN" alt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loss)</a:t>
                      </a:r>
                      <a:endParaRPr lang="en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438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67FB0B-D3DA-9661-6633-3B8337CD36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537" y="1222102"/>
            <a:ext cx="4157133" cy="2494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46CCE-6255-84AE-6FD5-79F8500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43" y="1405430"/>
            <a:ext cx="3189514" cy="2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9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87FF-D50B-B657-8CFB-FB5C631E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0866-D57A-4DA6-760A-2ABD01E4F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on-chip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Network-on-Chips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NoCs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C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Peripherals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Chiplet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Studies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packaging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64240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DFBE-619C-38B6-AB34-D52B1EB7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9731362" cy="6582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Communication-centric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CDB2-64B3-B229-794B-9756C67F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modern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SoCs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SoC,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aspects.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performance,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power,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(PPA)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time-to-market.</a:t>
            </a:r>
          </a:p>
          <a:p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B65F9-2D4B-312F-2E9F-5C4D5983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CEBE9"/>
              </a:clrFrom>
              <a:clrTo>
                <a:srgbClr val="ECEBE9">
                  <a:alpha val="0"/>
                </a:srgbClr>
              </a:clrTo>
            </a:clrChange>
          </a:blip>
          <a:srcRect b="8146"/>
          <a:stretch/>
        </p:blipFill>
        <p:spPr>
          <a:xfrm>
            <a:off x="2840770" y="1307450"/>
            <a:ext cx="9072830" cy="50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2E3A-B584-30A1-43BB-BA069802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99" y="136525"/>
            <a:ext cx="11122417" cy="65823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On-Chip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8E818C-6C51-491A-C4F5-419938B93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334" t="9814" r="334" b="-2045"/>
          <a:stretch/>
        </p:blipFill>
        <p:spPr>
          <a:xfrm>
            <a:off x="2597285" y="1186773"/>
            <a:ext cx="9394725" cy="283396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85CFCC-403F-3515-E819-E92B6B2612DA}"/>
              </a:ext>
            </a:extLst>
          </p:cNvPr>
          <p:cNvSpPr txBox="1">
            <a:spLocks/>
          </p:cNvSpPr>
          <p:nvPr/>
        </p:nvSpPr>
        <p:spPr>
          <a:xfrm>
            <a:off x="278399" y="1186773"/>
            <a:ext cx="2503712" cy="2833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communication infrastructure connecting all IPs together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9CADE-0A53-E8E3-A05A-77735A1C90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3906" y="3814416"/>
            <a:ext cx="6896910" cy="263615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C1B489-33BF-878E-4552-B1D76464E128}"/>
              </a:ext>
            </a:extLst>
          </p:cNvPr>
          <p:cNvSpPr txBox="1">
            <a:spLocks/>
          </p:cNvSpPr>
          <p:nvPr/>
        </p:nvSpPr>
        <p:spPr>
          <a:xfrm>
            <a:off x="278398" y="4020735"/>
            <a:ext cx="4410333" cy="2331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avoid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wires,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multiplex data over 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wires</a:t>
            </a:r>
          </a:p>
        </p:txBody>
      </p:sp>
    </p:spTree>
    <p:extLst>
      <p:ext uri="{BB962C8B-B14F-4D97-AF65-F5344CB8AC3E}">
        <p14:creationId xmlns:p14="http://schemas.microsoft.com/office/powerpoint/2010/main" val="47367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665E-D3DA-F942-3C8B-FE3F2C82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on-chip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1B3FB-5BFE-2773-705A-7B29545E8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873"/>
          <a:stretch/>
        </p:blipFill>
        <p:spPr>
          <a:xfrm>
            <a:off x="414587" y="817772"/>
            <a:ext cx="10791677" cy="472437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951ACC-3788-F4A2-F9B9-5DEA3FF6F224}"/>
              </a:ext>
            </a:extLst>
          </p:cNvPr>
          <p:cNvSpPr txBox="1">
            <a:spLocks/>
          </p:cNvSpPr>
          <p:nvPr/>
        </p:nvSpPr>
        <p:spPr>
          <a:xfrm>
            <a:off x="278400" y="5369667"/>
            <a:ext cx="11635200" cy="1118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simplest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widely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SoC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Interconnect.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connected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0039A1-5539-42AF-8C52-F6283C4A1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34" b="-1"/>
          <a:stretch/>
        </p:blipFill>
        <p:spPr>
          <a:xfrm>
            <a:off x="589686" y="1031562"/>
            <a:ext cx="3836400" cy="16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CBDC-89F9-48E9-38AA-9C2E180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8D8E0-0027-D125-DA35-DBB75F50C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7100" y="1123140"/>
            <a:ext cx="7657671" cy="525820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456277-88E2-075F-6FAB-4B2952B8018B}"/>
              </a:ext>
            </a:extLst>
          </p:cNvPr>
          <p:cNvSpPr txBox="1">
            <a:spLocks/>
          </p:cNvSpPr>
          <p:nvPr/>
        </p:nvSpPr>
        <p:spPr>
          <a:xfrm>
            <a:off x="278400" y="1123140"/>
            <a:ext cx="4692434" cy="5365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Master: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initiates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read/write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transfer.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Slave: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responds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requests.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Arbiters: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grant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transfers.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Bridge: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Connects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bus,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acting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slave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side.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2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4C10-0465-EB72-5CB7-FED28751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  <a:endParaRPr lang="en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B1349-4508-3C49-8B24-AB3AAA6E9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00" y="1077020"/>
            <a:ext cx="5120451" cy="5223754"/>
          </a:xfrm>
        </p:spPr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Address: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data’s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destination,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uniformed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on-chip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IPs,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driven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masters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received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bus,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Control: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acknowledgements,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specify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(R/W,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burst,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cacheable,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mask,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  <a:endParaRPr lang="en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9ADC4-75B0-10F9-A75B-FF2BFDA0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825" y="992221"/>
            <a:ext cx="6878703" cy="50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AE039-E77D-2940-6820-D21C09C8F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00" y="136525"/>
            <a:ext cx="10117930" cy="65823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Basic Bus Circuit Implementation (Digital)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1CCC3E2-9701-FB3C-2C12-A4E08994A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812" y="1051395"/>
            <a:ext cx="11636375" cy="265204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09E1CE-DD0F-5F44-C6CF-8FC714872B56}"/>
              </a:ext>
            </a:extLst>
          </p:cNvPr>
          <p:cNvSpPr txBox="1">
            <a:spLocks/>
          </p:cNvSpPr>
          <p:nvPr/>
        </p:nvSpPr>
        <p:spPr>
          <a:xfrm>
            <a:off x="278399" y="3597965"/>
            <a:ext cx="11559105" cy="289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Wingdings" pitchFamily="2" charset="2"/>
              <a:buChar char="Ø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Historically tri-state drivers (high impedance to disconnect) is not friendly in recent CMOS digital circuit design.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Current bus implementation adopts differentiate Read &amp; Write Data channels to replace tri-state drivers 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Pipelining stage can be inserted to prevent long-distance transition and latency.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118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1204</Words>
  <Application>Microsoft Macintosh PowerPoint</Application>
  <PresentationFormat>Widescreen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Microsoft YaHei</vt:lpstr>
      <vt:lpstr>Arial</vt:lpstr>
      <vt:lpstr>Calibri</vt:lpstr>
      <vt:lpstr>Calibri Light</vt:lpstr>
      <vt:lpstr>Times</vt:lpstr>
      <vt:lpstr>Wingdings</vt:lpstr>
      <vt:lpstr>1_Office Theme</vt:lpstr>
      <vt:lpstr>先进封装与集成芯片 Advanced Package and Integrated Chips</vt:lpstr>
      <vt:lpstr>Course Project</vt:lpstr>
      <vt:lpstr>Overview</vt:lpstr>
      <vt:lpstr>Communication-centric Design for SoC</vt:lpstr>
      <vt:lpstr>On-Chip Interconnect: Physical and System View </vt:lpstr>
      <vt:lpstr>Evolution of on-chip Interconnect</vt:lpstr>
      <vt:lpstr>Bus Terminology</vt:lpstr>
      <vt:lpstr>Bus signals</vt:lpstr>
      <vt:lpstr>Basic Bus Circuit Implementation (Digital)</vt:lpstr>
      <vt:lpstr>Bus Transfer Modes</vt:lpstr>
      <vt:lpstr>AMBA Bus Protocol</vt:lpstr>
      <vt:lpstr>Bus Topologies</vt:lpstr>
      <vt:lpstr>Networks-on-Chips (NoCs)</vt:lpstr>
      <vt:lpstr>Packet and Flit </vt:lpstr>
      <vt:lpstr>NoC Topologies</vt:lpstr>
      <vt:lpstr>Routing: Packet-Switched Based Interconnect </vt:lpstr>
      <vt:lpstr>Routing &amp; Packet Format</vt:lpstr>
      <vt:lpstr>Routing: Traffic and deadlock</vt:lpstr>
      <vt:lpstr>Transaction-based Interconnect</vt:lpstr>
      <vt:lpstr>From Bus/NoC to Off-Chip Interconnect</vt:lpstr>
      <vt:lpstr>Transaction/Packet Based Interconnect</vt:lpstr>
      <vt:lpstr>Case Study: NoC Partition with Multiple Chiplets</vt:lpstr>
      <vt:lpstr>Case Study: NoC Partition with Multiple Chiplets</vt:lpstr>
      <vt:lpstr>How advanced Packaging affects Interconnect?  </vt:lpstr>
      <vt:lpstr>How advanced Packaging affects Interconnect?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先进封装与集成芯片 Advanced Package and Integrated Chips</dc:title>
  <dc:creator>8617740805773</dc:creator>
  <cp:lastModifiedBy>8617740805773</cp:lastModifiedBy>
  <cp:revision>6</cp:revision>
  <dcterms:created xsi:type="dcterms:W3CDTF">2024-04-27T02:36:43Z</dcterms:created>
  <dcterms:modified xsi:type="dcterms:W3CDTF">2024-04-29T02:48:55Z</dcterms:modified>
</cp:coreProperties>
</file>